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0"/>
  </p:notesMasterIdLst>
  <p:sldIdLst>
    <p:sldId id="256" r:id="rId2"/>
    <p:sldId id="344" r:id="rId3"/>
    <p:sldId id="345" r:id="rId4"/>
    <p:sldId id="346" r:id="rId5"/>
    <p:sldId id="347" r:id="rId6"/>
    <p:sldId id="348" r:id="rId7"/>
    <p:sldId id="349" r:id="rId8"/>
    <p:sldId id="350" r:id="rId9"/>
    <p:sldId id="351" r:id="rId10"/>
    <p:sldId id="352" r:id="rId11"/>
    <p:sldId id="353" r:id="rId12"/>
    <p:sldId id="354" r:id="rId13"/>
    <p:sldId id="355" r:id="rId14"/>
    <p:sldId id="356" r:id="rId15"/>
    <p:sldId id="357" r:id="rId16"/>
    <p:sldId id="358" r:id="rId17"/>
    <p:sldId id="359" r:id="rId18"/>
    <p:sldId id="360" r:id="rId19"/>
    <p:sldId id="361" r:id="rId20"/>
    <p:sldId id="362" r:id="rId21"/>
    <p:sldId id="363" r:id="rId22"/>
    <p:sldId id="364" r:id="rId23"/>
    <p:sldId id="365" r:id="rId24"/>
    <p:sldId id="366" r:id="rId25"/>
    <p:sldId id="367" r:id="rId26"/>
    <p:sldId id="368" r:id="rId27"/>
    <p:sldId id="369" r:id="rId28"/>
    <p:sldId id="370" r:id="rId29"/>
    <p:sldId id="371" r:id="rId30"/>
    <p:sldId id="373" r:id="rId31"/>
    <p:sldId id="372" r:id="rId32"/>
    <p:sldId id="374" r:id="rId33"/>
    <p:sldId id="375" r:id="rId34"/>
    <p:sldId id="376" r:id="rId35"/>
    <p:sldId id="377" r:id="rId36"/>
    <p:sldId id="378" r:id="rId37"/>
    <p:sldId id="379" r:id="rId38"/>
    <p:sldId id="341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84675"/>
  </p:normalViewPr>
  <p:slideViewPr>
    <p:cSldViewPr snapToGrid="0" snapToObjects="1">
      <p:cViewPr varScale="1">
        <p:scale>
          <a:sx n="104" d="100"/>
          <a:sy n="104" d="100"/>
        </p:scale>
        <p:origin x="896" y="19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56E50F-BF5B-D74E-A44B-1654F1D4294D}" type="datetimeFigureOut">
              <a:rPr lang="en-US" smtClean="0"/>
              <a:t>2/11/19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5197EB-958D-C24A-821C-AE2C6400BE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4871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5197EB-958D-C24A-821C-AE2C6400BE0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8256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1C8013-50D9-7648-8C3F-EF8AB7CAE87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0162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5197EB-958D-C24A-821C-AE2C6400BE0F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3414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7DBE6D-897E-AF42-8782-8984FE924220}" type="datetimeFigureOut">
              <a:rPr lang="en-US" smtClean="0"/>
              <a:t>2/11/19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542C4-B167-6E42-8EB7-EB51E38FF7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765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7DBE6D-897E-AF42-8782-8984FE924220}" type="datetimeFigureOut">
              <a:rPr lang="en-US" smtClean="0"/>
              <a:t>2/11/19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542C4-B167-6E42-8EB7-EB51E38FF7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5742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7DBE6D-897E-AF42-8782-8984FE924220}" type="datetimeFigureOut">
              <a:rPr lang="en-US" smtClean="0"/>
              <a:t>2/11/19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542C4-B167-6E42-8EB7-EB51E38FF7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4314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7DBE6D-897E-AF42-8782-8984FE924220}" type="datetimeFigureOut">
              <a:rPr lang="en-US" smtClean="0"/>
              <a:t>2/11/19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542C4-B167-6E42-8EB7-EB51E38FF7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593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7DBE6D-897E-AF42-8782-8984FE924220}" type="datetimeFigureOut">
              <a:rPr lang="en-US" smtClean="0"/>
              <a:t>2/11/19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542C4-B167-6E42-8EB7-EB51E38FF7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9144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7DBE6D-897E-AF42-8782-8984FE924220}" type="datetimeFigureOut">
              <a:rPr lang="en-US" smtClean="0"/>
              <a:t>2/11/19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542C4-B167-6E42-8EB7-EB51E38FF7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078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7DBE6D-897E-AF42-8782-8984FE924220}" type="datetimeFigureOut">
              <a:rPr lang="en-US" smtClean="0"/>
              <a:t>2/11/19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542C4-B167-6E42-8EB7-EB51E38FF7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0103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7DBE6D-897E-AF42-8782-8984FE924220}" type="datetimeFigureOut">
              <a:rPr lang="en-US" smtClean="0"/>
              <a:t>2/11/19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542C4-B167-6E42-8EB7-EB51E38FF7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9515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7DBE6D-897E-AF42-8782-8984FE924220}" type="datetimeFigureOut">
              <a:rPr lang="en-US" smtClean="0"/>
              <a:t>2/11/19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542C4-B167-6E42-8EB7-EB51E38FF7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3216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7DBE6D-897E-AF42-8782-8984FE924220}" type="datetimeFigureOut">
              <a:rPr lang="en-US" smtClean="0"/>
              <a:t>2/11/19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542C4-B167-6E42-8EB7-EB51E38FF7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4557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7DBE6D-897E-AF42-8782-8984FE924220}" type="datetimeFigureOut">
              <a:rPr lang="en-US" smtClean="0"/>
              <a:t>2/11/19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542C4-B167-6E42-8EB7-EB51E38FF7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6744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7DBE6D-897E-AF42-8782-8984FE924220}" type="datetimeFigureOut">
              <a:rPr lang="en-US" smtClean="0"/>
              <a:t>2/11/19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3542C4-B167-6E42-8EB7-EB51E38FF7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8917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mailto:ashutosh.trivedi@colorado.edu)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11" Type="http://schemas.openxmlformats.org/officeDocument/2006/relationships/image" Target="../media/image11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6939" y="148953"/>
            <a:ext cx="3589735" cy="29148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606385"/>
            <a:ext cx="9144000" cy="2387600"/>
          </a:xfrm>
        </p:spPr>
        <p:txBody>
          <a:bodyPr>
            <a:normAutofit/>
          </a:bodyPr>
          <a:lstStyle/>
          <a:p>
            <a:r>
              <a:rPr lang="en-US" dirty="0"/>
              <a:t>CSCI 2270: Data Structures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079091"/>
            <a:ext cx="9144000" cy="1655762"/>
          </a:xfrm>
        </p:spPr>
        <p:txBody>
          <a:bodyPr/>
          <a:lstStyle/>
          <a:p>
            <a:r>
              <a:rPr lang="en-US" dirty="0"/>
              <a:t>Lecture 12: Algorithms and Complexity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524000" y="4780746"/>
            <a:ext cx="97726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Ashutosh Trivedi (</a:t>
            </a: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hlinkClick r:id="rId4"/>
              </a:rPr>
              <a:t>ashutosh.trivedi@colorado.edu)</a:t>
            </a: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Department of Computer Science, University of Colorado Boulder</a:t>
            </a:r>
          </a:p>
        </p:txBody>
      </p:sp>
    </p:spTree>
    <p:extLst>
      <p:ext uri="{BB962C8B-B14F-4D97-AF65-F5344CB8AC3E}">
        <p14:creationId xmlns:p14="http://schemas.microsoft.com/office/powerpoint/2010/main" val="14755248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289613" y="1519518"/>
            <a:ext cx="324073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latin typeface="Helvetica Neue" charset="0"/>
                <a:ea typeface="Helvetica Neue" charset="0"/>
                <a:cs typeface="Helvetica Neue" charset="0"/>
              </a:rPr>
              <a:t> 1448 </a:t>
            </a:r>
          </a:p>
          <a:p>
            <a:r>
              <a:rPr lang="en-US" sz="7200" dirty="0">
                <a:latin typeface="Helvetica Neue" charset="0"/>
                <a:ea typeface="Helvetica Neue" charset="0"/>
                <a:cs typeface="Helvetica Neue" charset="0"/>
              </a:rPr>
              <a:t>+ 812</a:t>
            </a:r>
            <a:endParaRPr lang="en-US" sz="138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4464424" y="3962312"/>
            <a:ext cx="2649070" cy="0"/>
          </a:xfrm>
          <a:prstGeom prst="line">
            <a:avLst/>
          </a:prstGeom>
          <a:ln w="73025">
            <a:solidFill>
              <a:schemeClr val="accent1">
                <a:alpha val="71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4168589" y="3962312"/>
            <a:ext cx="32407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latin typeface="Helvetica Neue" charset="0"/>
                <a:ea typeface="Helvetica Neue" charset="0"/>
                <a:cs typeface="Helvetica Neue" charset="0"/>
              </a:rPr>
              <a:t>  2260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836024" y="1190672"/>
            <a:ext cx="3563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Lucida Handwriting" charset="0"/>
                <a:ea typeface="Lucida Handwriting" charset="0"/>
                <a:cs typeface="Lucida Handwriting" charset="0"/>
              </a:rPr>
              <a:t>1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635872" y="1190673"/>
            <a:ext cx="4034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Lucida Handwriting" charset="0"/>
                <a:ea typeface="Lucida Handwriting" charset="0"/>
                <a:cs typeface="Lucida Handwriting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9909448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301722" cy="6858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4272" y="638012"/>
            <a:ext cx="5336988" cy="385330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981700" y="5096435"/>
            <a:ext cx="56821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Muhammad al-Khwarizmi  (c. 780 </a:t>
            </a:r>
            <a:r>
              <a:rPr lang="mr-IN" dirty="0">
                <a:latin typeface="Helvetica Neue" charset="0"/>
                <a:ea typeface="Helvetica Neue" charset="0"/>
                <a:cs typeface="Helvetica Neue" charset="0"/>
              </a:rPr>
              <a:t>–</a:t>
            </a:r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 c. 850) wrote a textbook that popularized decimal numbers and “</a:t>
            </a:r>
            <a:r>
              <a:rPr lang="en-US" b="1" dirty="0">
                <a:latin typeface="Helvetica Neue" charset="0"/>
                <a:ea typeface="Helvetica Neue" charset="0"/>
                <a:cs typeface="Helvetica Neue" charset="0"/>
              </a:rPr>
              <a:t>algorithms</a:t>
            </a:r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”  for adding, multiplying, dividing them. </a:t>
            </a:r>
          </a:p>
        </p:txBody>
      </p:sp>
    </p:spTree>
    <p:extLst>
      <p:ext uri="{BB962C8B-B14F-4D97-AF65-F5344CB8AC3E}">
        <p14:creationId xmlns:p14="http://schemas.microsoft.com/office/powerpoint/2010/main" val="18360273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559840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3306" y="166594"/>
            <a:ext cx="3401568" cy="519836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645524" y="5607423"/>
            <a:ext cx="56821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Leonardo Fibonacci (c. 1175 </a:t>
            </a:r>
            <a:r>
              <a:rPr lang="mr-IN" dirty="0">
                <a:latin typeface="Helvetica Neue" charset="0"/>
                <a:ea typeface="Helvetica Neue" charset="0"/>
                <a:cs typeface="Helvetica Neue" charset="0"/>
              </a:rPr>
              <a:t>–</a:t>
            </a:r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  c. 1240) popularized decimal number system in Europe. </a:t>
            </a:r>
          </a:p>
        </p:txBody>
      </p:sp>
    </p:spTree>
    <p:extLst>
      <p:ext uri="{BB962C8B-B14F-4D97-AF65-F5344CB8AC3E}">
        <p14:creationId xmlns:p14="http://schemas.microsoft.com/office/powerpoint/2010/main" val="4944857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23582" cy="6858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1479177" y="2828835"/>
                <a:ext cx="1024665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 dirty="0" smtClean="0">
                          <a:latin typeface="Cambria Math" charset="0"/>
                          <a:ea typeface="Helvetica Neue" charset="0"/>
                          <a:cs typeface="Helvetica Neue" charset="0"/>
                        </a:rPr>
                        <m:t>1, 2, 3, 5, 8,13, 21,34, 55,89, 144, 233, 377, </m:t>
                      </m:r>
                      <m:r>
                        <a:rPr lang="mr-IN" sz="3600" i="1" dirty="0" smtClean="0">
                          <a:latin typeface="Cambria Math" charset="0"/>
                          <a:ea typeface="Helvetica Neue" charset="0"/>
                          <a:cs typeface="Helvetica Neue" charset="0"/>
                        </a:rPr>
                        <m:t>…</m:t>
                      </m:r>
                    </m:oMath>
                  </m:oMathPara>
                </a14:m>
                <a:endParaRPr lang="en-US" sz="6000" dirty="0"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9177" y="2828835"/>
                <a:ext cx="10246658" cy="646331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7379915" y="3865390"/>
            <a:ext cx="110221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latin typeface="Helvetica" charset="0"/>
                <a:ea typeface="Helvetica" charset="0"/>
                <a:cs typeface="Helvetica" charset="0"/>
              </a:rPr>
              <a:t>Second popular sequence in CS!</a:t>
            </a:r>
          </a:p>
        </p:txBody>
      </p:sp>
    </p:spTree>
    <p:extLst>
      <p:ext uri="{BB962C8B-B14F-4D97-AF65-F5344CB8AC3E}">
        <p14:creationId xmlns:p14="http://schemas.microsoft.com/office/powerpoint/2010/main" val="420065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93376" y="3254188"/>
            <a:ext cx="110221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latin typeface="Helvetica" charset="0"/>
                <a:ea typeface="Helvetica" charset="0"/>
                <a:cs typeface="Helvetica" charset="0"/>
              </a:rPr>
              <a:t>Fibonacci sequence grows as fast as powers of 2 sequence</a:t>
            </a:r>
            <a:r>
              <a:rPr lang="mr-IN" sz="2800" i="1" dirty="0">
                <a:latin typeface="Helvetica" charset="0"/>
                <a:ea typeface="Helvetica" charset="0"/>
                <a:cs typeface="Helvetica" charset="0"/>
              </a:rPr>
              <a:t>…</a:t>
            </a:r>
            <a:endParaRPr lang="en-US" sz="2800" i="1" dirty="0"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25784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2299446" y="820270"/>
                <a:ext cx="7342094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80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800" i="1" dirty="0" smtClean="0">
                              <a:solidFill>
                                <a:srgbClr val="0070C0"/>
                              </a:solidFill>
                              <a:latin typeface="Cambria Math" charset="0"/>
                            </a:rPr>
                            <m:t>𝐹</m:t>
                          </m:r>
                        </m:e>
                        <m:sub>
                          <m:r>
                            <a:rPr lang="en-US" sz="4800" i="1" dirty="0" smtClean="0">
                              <a:solidFill>
                                <a:srgbClr val="0070C0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r>
                        <a:rPr lang="en-US" sz="4800" i="1" dirty="0" smtClean="0">
                          <a:latin typeface="Cambria Math" charset="0"/>
                        </a:rPr>
                        <m:t> = </m:t>
                      </m:r>
                      <m:sSup>
                        <m:sSupPr>
                          <m:ctrlPr>
                            <a:rPr lang="en-US" sz="48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800" i="1" dirty="0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2</m:t>
                          </m:r>
                        </m:e>
                        <m:sup>
                          <m:r>
                            <a:rPr lang="en-US" sz="4800" i="1" dirty="0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0.694</m:t>
                          </m:r>
                          <m:r>
                            <a:rPr lang="en-US" sz="4800" b="0" i="1" dirty="0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∗</m:t>
                          </m:r>
                          <m:r>
                            <a:rPr lang="en-US" sz="4800" i="1" dirty="0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9446" y="820270"/>
                <a:ext cx="7342094" cy="830997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7273" y="1981386"/>
            <a:ext cx="5666441" cy="4320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2934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23582" cy="6858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2299447" y="2017059"/>
                <a:ext cx="8202706" cy="18610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𝐹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r>
                        <a:rPr lang="en-US" sz="3600" b="0" i="1" smtClean="0">
                          <a:latin typeface="Cambria Math" charset="0"/>
                        </a:rPr>
                        <m:t>= </m:t>
                      </m:r>
                      <m:d>
                        <m:dPr>
                          <m:begChr m:val="{"/>
                          <m:endChr m:val=""/>
                          <m:ctrlPr>
                            <a:rPr lang="mr-IN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mr-IN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b="0" i="1" smtClean="0">
                                      <a:latin typeface="Cambria Math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sz="3600" b="0" i="1" smtClean="0">
                                      <a:latin typeface="Cambria Math" charset="0"/>
                                    </a:rPr>
                                    <m:t>𝑛</m:t>
                                  </m:r>
                                  <m:r>
                                    <a:rPr lang="en-US" sz="3600" b="0" i="1" smtClean="0">
                                      <a:latin typeface="Cambria Math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sz="3600" b="0" i="1" smtClean="0">
                                  <a:latin typeface="Cambria Math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b="0" i="1" smtClean="0">
                                      <a:latin typeface="Cambria Math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sz="3600" b="0" i="1" smtClean="0">
                                      <a:latin typeface="Cambria Math" charset="0"/>
                                    </a:rPr>
                                    <m:t>𝑛</m:t>
                                  </m:r>
                                  <m:r>
                                    <a:rPr lang="en-US" sz="3600" b="0" i="1" smtClean="0">
                                      <a:latin typeface="Cambria Math" charset="0"/>
                                    </a:rPr>
                                    <m:t>−2</m:t>
                                  </m:r>
                                </m:sub>
                              </m:sSub>
                              <m:r>
                                <a:rPr lang="en-US" sz="3600" b="0" i="1" smtClean="0">
                                  <a:latin typeface="Cambria Math" charset="0"/>
                                </a:rPr>
                                <m:t>          </m:t>
                              </m:r>
                              <m:r>
                                <m:rPr>
                                  <m:sty m:val="p"/>
                                </m:rPr>
                                <a:rPr lang="en-US" sz="3600" b="0" i="0" smtClean="0">
                                  <a:latin typeface="Cambria Math" charset="0"/>
                                  <a:ea typeface="Helvetica Neue" charset="0"/>
                                  <a:cs typeface="Helvetica Neue" charset="0"/>
                                </a:rPr>
                                <m:t>if</m:t>
                              </m:r>
                              <m:r>
                                <a:rPr lang="en-US" sz="3600" b="0" i="1" smtClean="0"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sz="3600" b="0" i="1" smtClean="0">
                                  <a:latin typeface="Cambria Math" charset="0"/>
                                </a:rPr>
                                <m:t>𝑛</m:t>
                              </m:r>
                              <m:r>
                                <a:rPr lang="en-US" sz="3600" b="0" i="1" smtClean="0">
                                  <a:latin typeface="Cambria Math" charset="0"/>
                                </a:rPr>
                                <m:t>&gt;1</m:t>
                              </m:r>
                            </m:e>
                            <m:e>
                              <m:r>
                                <a:rPr lang="en-US" sz="3600" b="0" i="1" smtClean="0">
                                  <a:latin typeface="Cambria Math" charset="0"/>
                                </a:rPr>
                                <m:t>1                              </m:t>
                              </m:r>
                              <m:r>
                                <m:rPr>
                                  <m:sty m:val="p"/>
                                </m:rPr>
                                <a:rPr lang="en-US" sz="3600" b="0" i="0" smtClean="0">
                                  <a:latin typeface="Cambria Math" charset="0"/>
                                </a:rPr>
                                <m:t>if</m:t>
                              </m:r>
                              <m:r>
                                <a:rPr lang="en-US" sz="3600" b="0" i="1" smtClean="0"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sz="3600" b="0" i="1" smtClean="0">
                                  <a:latin typeface="Cambria Math" charset="0"/>
                                </a:rPr>
                                <m:t>𝑛</m:t>
                              </m:r>
                              <m:r>
                                <a:rPr lang="en-US" sz="3600" b="0" i="1" smtClean="0">
                                  <a:latin typeface="Cambria Math" charset="0"/>
                                </a:rPr>
                                <m:t>=1</m:t>
                              </m:r>
                            </m:e>
                            <m:e>
                              <m:r>
                                <a:rPr lang="en-US" sz="3600" b="0" i="1" smtClean="0">
                                  <a:latin typeface="Cambria Math" charset="0"/>
                                </a:rPr>
                                <m:t>0                              </m:t>
                              </m:r>
                              <m:r>
                                <m:rPr>
                                  <m:sty m:val="p"/>
                                </m:rPr>
                                <a:rPr lang="en-US" sz="3600" b="0" i="0" smtClean="0">
                                  <a:latin typeface="Cambria Math" charset="0"/>
                                </a:rPr>
                                <m:t>if</m:t>
                              </m:r>
                              <m:r>
                                <a:rPr lang="en-US" sz="3600" b="0" i="1" smtClean="0"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sz="3600" b="0" i="1" smtClean="0">
                                  <a:latin typeface="Cambria Math" charset="0"/>
                                </a:rPr>
                                <m:t>𝑛</m:t>
                              </m:r>
                              <m:r>
                                <a:rPr lang="en-US" sz="3600" b="0" i="1" smtClean="0">
                                  <a:latin typeface="Cambria Math" charset="0"/>
                                </a:rPr>
                                <m:t>=0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9447" y="2017059"/>
                <a:ext cx="8202706" cy="186102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918012" y="4738609"/>
                <a:ext cx="1102210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i="1" dirty="0">
                    <a:latin typeface="Helvetica" charset="0"/>
                    <a:ea typeface="Helvetica" charset="0"/>
                    <a:cs typeface="Helvetica" charset="0"/>
                  </a:rPr>
                  <a:t>Let’s write an algorithm to 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dirty="0" smtClean="0">
                            <a:latin typeface="Cambria Math" panose="02040503050406030204" pitchFamily="18" charset="0"/>
                            <a:ea typeface="Helvetica" charset="0"/>
                            <a:cs typeface="Helvetica" charset="0"/>
                          </a:rPr>
                        </m:ctrlPr>
                      </m:sSubPr>
                      <m:e>
                        <m:r>
                          <a:rPr lang="en-US" sz="3600" i="1" dirty="0" smtClean="0"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𝐹</m:t>
                        </m:r>
                      </m:e>
                      <m:sub>
                        <m:r>
                          <a:rPr lang="en-US" sz="3600" i="1" dirty="0" smtClean="0"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𝑛</m:t>
                        </m:r>
                      </m:sub>
                    </m:sSub>
                    <m:r>
                      <a:rPr lang="en-US" sz="3600" b="0" i="1" dirty="0" smtClean="0">
                        <a:latin typeface="Cambria Math" charset="0"/>
                        <a:ea typeface="Helvetica" charset="0"/>
                        <a:cs typeface="Helvetica" charset="0"/>
                      </a:rPr>
                      <m:t>.</m:t>
                    </m:r>
                  </m:oMath>
                </a14:m>
                <a:endParaRPr lang="en-US" sz="3600" i="1" dirty="0">
                  <a:latin typeface="Helvetica" charset="0"/>
                  <a:ea typeface="Helvetica" charset="0"/>
                  <a:cs typeface="Helvetica" charset="0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8012" y="4738609"/>
                <a:ext cx="11022106" cy="646331"/>
              </a:xfrm>
              <a:prstGeom prst="rect">
                <a:avLst/>
              </a:prstGeom>
              <a:blipFill rotWithShape="0">
                <a:blip r:embed="rId4"/>
                <a:stretch>
                  <a:fillRect l="-1715" t="-14151" b="-349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69809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23582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8200" y="1524000"/>
            <a:ext cx="7962900" cy="379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943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70093" y="3160059"/>
            <a:ext cx="1102210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i="1" dirty="0">
                <a:latin typeface="Helvetica" charset="0"/>
                <a:ea typeface="Helvetica" charset="0"/>
                <a:cs typeface="Helvetica" charset="0"/>
              </a:rPr>
              <a:t>Let’s analyze this algorithm!</a:t>
            </a:r>
          </a:p>
        </p:txBody>
      </p:sp>
      <p:sp>
        <p:nvSpPr>
          <p:cNvPr id="3" name="TextBox 2"/>
          <p:cNvSpPr txBox="1"/>
          <p:nvPr/>
        </p:nvSpPr>
        <p:spPr>
          <a:xfrm rot="19338265">
            <a:off x="4007225" y="1598808"/>
            <a:ext cx="4114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Handwriting" charset="0"/>
                <a:ea typeface="Lucida Handwriting" charset="0"/>
                <a:cs typeface="Lucida Handwriting" charset="0"/>
              </a:rPr>
              <a:t>Is it correct?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4212451" y="3929500"/>
            <a:ext cx="1949823" cy="0"/>
          </a:xfrm>
          <a:prstGeom prst="line">
            <a:avLst/>
          </a:prstGeom>
          <a:ln w="73025">
            <a:solidFill>
              <a:schemeClr val="accent1">
                <a:alpha val="71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 rot="19338265">
            <a:off x="4492278" y="1752235"/>
            <a:ext cx="4114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Handwriting" charset="0"/>
                <a:ea typeface="Lucida Handwriting" charset="0"/>
                <a:cs typeface="Lucida Handwriting" charset="0"/>
              </a:rPr>
              <a:t>How much time does it take?</a:t>
            </a:r>
          </a:p>
        </p:txBody>
      </p:sp>
      <p:sp>
        <p:nvSpPr>
          <p:cNvPr id="7" name="TextBox 6"/>
          <p:cNvSpPr txBox="1"/>
          <p:nvPr/>
        </p:nvSpPr>
        <p:spPr>
          <a:xfrm rot="19338265">
            <a:off x="5314153" y="1675521"/>
            <a:ext cx="4114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Handwriting" charset="0"/>
                <a:ea typeface="Lucida Handwriting" charset="0"/>
                <a:cs typeface="Lucida Handwriting" charset="0"/>
              </a:rPr>
              <a:t>Can we do better?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-1370480" y="4948517"/>
                <a:ext cx="8281146" cy="12714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𝐹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</a:rPr>
                        <m:t>= </m:t>
                      </m:r>
                      <m:d>
                        <m:dPr>
                          <m:begChr m:val="{"/>
                          <m:endChr m:val=""/>
                          <m:ctrlPr>
                            <a:rPr lang="mr-I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mr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𝑛</m:t>
                                  </m:r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𝑛</m:t>
                                  </m:r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−2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          </m:t>
                              </m:r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charset="0"/>
                                  <a:ea typeface="Helvetica Neue" charset="0"/>
                                  <a:cs typeface="Helvetica Neue" charset="0"/>
                                </a:rPr>
                                <m:t>if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𝑛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&gt;1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1                              </m:t>
                              </m:r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charset="0"/>
                                </a:rPr>
                                <m:t>if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𝑛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=1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0                              </m:t>
                              </m:r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charset="0"/>
                                </a:rPr>
                                <m:t>if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𝑛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=0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370480" y="4948517"/>
                <a:ext cx="8281146" cy="127143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6357" y="4131147"/>
            <a:ext cx="5093327" cy="242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243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2554941" y="1438836"/>
                <a:ext cx="322729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 dirty="0" smtClean="0">
                              <a:latin typeface="Cambria Math" charset="0"/>
                            </a:rPr>
                            <m:t>𝐹</m:t>
                          </m:r>
                        </m:e>
                        <m:sub>
                          <m:r>
                            <a:rPr lang="en-US" sz="3200" i="1" dirty="0" smtClean="0">
                              <a:latin typeface="Cambria Math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4941" y="1438836"/>
                <a:ext cx="322729" cy="584775"/>
              </a:xfrm>
              <a:prstGeom prst="rect">
                <a:avLst/>
              </a:prstGeom>
              <a:blipFill rotWithShape="0">
                <a:blip r:embed="rId2"/>
                <a:stretch>
                  <a:fillRect r="-415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3169024" y="2193942"/>
                <a:ext cx="90543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 dirty="0" smtClean="0">
                              <a:latin typeface="Cambria Math" charset="0"/>
                            </a:rPr>
                            <m:t>𝐹</m:t>
                          </m:r>
                        </m:e>
                        <m:sub>
                          <m:r>
                            <a:rPr lang="en-US" sz="3200" i="1" dirty="0" smtClean="0">
                              <a:latin typeface="Cambria Math" charset="0"/>
                            </a:rPr>
                            <m:t>𝑛</m:t>
                          </m:r>
                          <m:r>
                            <a:rPr lang="en-US" sz="3200" b="0" i="1" dirty="0" smtClean="0">
                              <a:latin typeface="Cambria Math" charset="0"/>
                            </a:rPr>
                            <m:t>−2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9024" y="2193942"/>
                <a:ext cx="905435" cy="58477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398494" y="2319448"/>
                <a:ext cx="90543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 dirty="0" smtClean="0">
                              <a:latin typeface="Cambria Math" charset="0"/>
                            </a:rPr>
                            <m:t>𝐹</m:t>
                          </m:r>
                        </m:e>
                        <m:sub>
                          <m:r>
                            <a:rPr lang="en-US" sz="3200" i="1" dirty="0" smtClean="0">
                              <a:latin typeface="Cambria Math" charset="0"/>
                            </a:rPr>
                            <m:t>𝑛</m:t>
                          </m:r>
                          <m:r>
                            <a:rPr lang="en-US" sz="3200" b="0" i="1" dirty="0" smtClean="0">
                              <a:latin typeface="Cambria Math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8494" y="2319448"/>
                <a:ext cx="905435" cy="58477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215152" y="3278669"/>
                <a:ext cx="90543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 dirty="0" smtClean="0">
                              <a:latin typeface="Cambria Math" charset="0"/>
                            </a:rPr>
                            <m:t>𝐹</m:t>
                          </m:r>
                        </m:e>
                        <m:sub>
                          <m:r>
                            <a:rPr lang="en-US" sz="3200" i="1" dirty="0" smtClean="0">
                              <a:latin typeface="Cambria Math" charset="0"/>
                            </a:rPr>
                            <m:t>𝑛</m:t>
                          </m:r>
                          <m:r>
                            <a:rPr lang="en-US" sz="3200" b="0" i="1" dirty="0" smtClean="0">
                              <a:latin typeface="Cambria Math" charset="0"/>
                            </a:rPr>
                            <m:t>−2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152" y="3278669"/>
                <a:ext cx="905435" cy="584775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671917" y="3278671"/>
                <a:ext cx="90543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 dirty="0" smtClean="0">
                              <a:latin typeface="Cambria Math" charset="0"/>
                            </a:rPr>
                            <m:t>𝐹</m:t>
                          </m:r>
                        </m:e>
                        <m:sub>
                          <m:r>
                            <a:rPr lang="en-US" sz="3200" i="1" dirty="0" smtClean="0">
                              <a:latin typeface="Cambria Math" charset="0"/>
                            </a:rPr>
                            <m:t>𝑛</m:t>
                          </m:r>
                          <m:r>
                            <a:rPr lang="en-US" sz="3200" b="0" i="1" dirty="0" smtClean="0">
                              <a:latin typeface="Cambria Math" charset="0"/>
                            </a:rPr>
                            <m:t>−3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1917" y="3278671"/>
                <a:ext cx="905435" cy="584775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2877670" y="3278670"/>
                <a:ext cx="90543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 dirty="0" smtClean="0">
                              <a:latin typeface="Cambria Math" charset="0"/>
                            </a:rPr>
                            <m:t>𝐹</m:t>
                          </m:r>
                        </m:e>
                        <m:sub>
                          <m:r>
                            <a:rPr lang="en-US" sz="3200" i="1" dirty="0" smtClean="0">
                              <a:latin typeface="Cambria Math" charset="0"/>
                            </a:rPr>
                            <m:t>𝑛</m:t>
                          </m:r>
                          <m:r>
                            <a:rPr lang="en-US" sz="3200" b="0" i="1" dirty="0" smtClean="0">
                              <a:latin typeface="Cambria Math" charset="0"/>
                            </a:rPr>
                            <m:t>−3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7670" y="3278670"/>
                <a:ext cx="905435" cy="584775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4034117" y="3278669"/>
                <a:ext cx="90543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 dirty="0" smtClean="0">
                              <a:latin typeface="Cambria Math" charset="0"/>
                            </a:rPr>
                            <m:t>𝐹</m:t>
                          </m:r>
                        </m:e>
                        <m:sub>
                          <m:r>
                            <a:rPr lang="en-US" sz="3200" i="1" dirty="0" smtClean="0">
                              <a:latin typeface="Cambria Math" charset="0"/>
                            </a:rPr>
                            <m:t>𝑛</m:t>
                          </m:r>
                          <m:r>
                            <a:rPr lang="en-US" sz="3200" b="0" i="1" dirty="0" smtClean="0">
                              <a:latin typeface="Cambria Math" charset="0"/>
                            </a:rPr>
                            <m:t>−4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4117" y="3278669"/>
                <a:ext cx="905435" cy="584775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2057399" y="4237893"/>
                <a:ext cx="1317812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0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⋮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7399" y="4237893"/>
                <a:ext cx="1317812" cy="1015663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3783105" y="4464424"/>
                <a:ext cx="8202706" cy="18610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𝑇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r>
                        <a:rPr lang="en-US" sz="3600" b="0" i="1" smtClean="0">
                          <a:latin typeface="Cambria Math" charset="0"/>
                        </a:rPr>
                        <m:t>= </m:t>
                      </m:r>
                      <m:d>
                        <m:dPr>
                          <m:begChr m:val="{"/>
                          <m:endChr m:val=""/>
                          <m:ctrlPr>
                            <a:rPr lang="mr-IN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mr-IN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b="0" i="1" smtClean="0">
                                      <a:latin typeface="Cambria Math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3600" b="0" i="1" smtClean="0">
                                      <a:latin typeface="Cambria Math" charset="0"/>
                                    </a:rPr>
                                    <m:t>𝑛</m:t>
                                  </m:r>
                                  <m:r>
                                    <a:rPr lang="en-US" sz="3600" b="0" i="1" smtClean="0">
                                      <a:latin typeface="Cambria Math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sz="3600" b="0" i="1" smtClean="0">
                                  <a:latin typeface="Cambria Math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b="0" i="1" smtClean="0">
                                      <a:latin typeface="Cambria Math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3600" b="0" i="1" smtClean="0">
                                      <a:latin typeface="Cambria Math" charset="0"/>
                                    </a:rPr>
                                    <m:t>𝑛</m:t>
                                  </m:r>
                                  <m:r>
                                    <a:rPr lang="en-US" sz="3600" b="0" i="1" smtClean="0">
                                      <a:latin typeface="Cambria Math" charset="0"/>
                                    </a:rPr>
                                    <m:t>−2</m:t>
                                  </m:r>
                                </m:sub>
                              </m:sSub>
                              <m:r>
                                <a:rPr lang="en-US" sz="3600" b="0" i="1" smtClean="0">
                                  <a:latin typeface="Cambria Math" charset="0"/>
                                </a:rPr>
                                <m:t>+3  </m:t>
                              </m:r>
                              <m:r>
                                <m:rPr>
                                  <m:sty m:val="p"/>
                                </m:rPr>
                                <a:rPr lang="en-US" sz="3600" b="0" i="0" smtClean="0">
                                  <a:latin typeface="Cambria Math" charset="0"/>
                                  <a:ea typeface="Helvetica Neue" charset="0"/>
                                  <a:cs typeface="Helvetica Neue" charset="0"/>
                                </a:rPr>
                                <m:t>if</m:t>
                              </m:r>
                              <m:r>
                                <a:rPr lang="en-US" sz="3600" b="0" i="1" smtClean="0"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sz="3600" b="0" i="1" smtClean="0">
                                  <a:latin typeface="Cambria Math" charset="0"/>
                                </a:rPr>
                                <m:t>𝑛</m:t>
                              </m:r>
                              <m:r>
                                <a:rPr lang="en-US" sz="3600" b="0" i="1" smtClean="0">
                                  <a:latin typeface="Cambria Math" charset="0"/>
                                </a:rPr>
                                <m:t>&gt;1</m:t>
                              </m:r>
                            </m:e>
                            <m:e>
                              <m:r>
                                <a:rPr lang="en-US" sz="3600" b="0" i="1" smtClean="0">
                                  <a:latin typeface="Cambria Math" charset="0"/>
                                </a:rPr>
                                <m:t>2                              </m:t>
                              </m:r>
                              <m:r>
                                <m:rPr>
                                  <m:sty m:val="p"/>
                                </m:rPr>
                                <a:rPr lang="en-US" sz="3600" b="0" i="0" smtClean="0">
                                  <a:latin typeface="Cambria Math" charset="0"/>
                                </a:rPr>
                                <m:t>if</m:t>
                              </m:r>
                              <m:r>
                                <a:rPr lang="en-US" sz="3600" b="0" i="1" smtClean="0"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sz="3600" b="0" i="1" smtClean="0">
                                  <a:latin typeface="Cambria Math" charset="0"/>
                                </a:rPr>
                                <m:t>𝑛</m:t>
                              </m:r>
                              <m:r>
                                <a:rPr lang="en-US" sz="3600" b="0" i="1" smtClean="0">
                                  <a:latin typeface="Cambria Math" charset="0"/>
                                </a:rPr>
                                <m:t>=1</m:t>
                              </m:r>
                            </m:e>
                            <m:e>
                              <m:r>
                                <a:rPr lang="en-US" sz="3600" b="0" i="1" smtClean="0">
                                  <a:latin typeface="Cambria Math" charset="0"/>
                                </a:rPr>
                                <m:t>1                              </m:t>
                              </m:r>
                              <m:r>
                                <m:rPr>
                                  <m:sty m:val="p"/>
                                </m:rPr>
                                <a:rPr lang="en-US" sz="3600" b="0" i="0" smtClean="0">
                                  <a:latin typeface="Cambria Math" charset="0"/>
                                </a:rPr>
                                <m:t>if</m:t>
                              </m:r>
                              <m:r>
                                <a:rPr lang="en-US" sz="3600" b="0" i="1" smtClean="0"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sz="3600" b="0" i="1" smtClean="0">
                                  <a:latin typeface="Cambria Math" charset="0"/>
                                </a:rPr>
                                <m:t>𝑛</m:t>
                              </m:r>
                              <m:r>
                                <a:rPr lang="en-US" sz="3600" b="0" i="1" smtClean="0">
                                  <a:latin typeface="Cambria Math" charset="0"/>
                                </a:rPr>
                                <m:t>=0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3105" y="4464424"/>
                <a:ext cx="8202706" cy="1861022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9145" y="809173"/>
            <a:ext cx="5093327" cy="242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820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/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084294" y="2245659"/>
            <a:ext cx="8754035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800" dirty="0">
                <a:latin typeface="Helvetica Neue" charset="0"/>
                <a:ea typeface="Helvetica Neue" charset="0"/>
                <a:cs typeface="Helvetica Neue" charset="0"/>
              </a:rPr>
              <a:t>Algorithm</a:t>
            </a:r>
          </a:p>
        </p:txBody>
      </p:sp>
    </p:spTree>
    <p:extLst>
      <p:ext uri="{BB962C8B-B14F-4D97-AF65-F5344CB8AC3E}">
        <p14:creationId xmlns:p14="http://schemas.microsoft.com/office/powerpoint/2010/main" val="19876222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1712258" y="981636"/>
                <a:ext cx="8202706" cy="18610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𝑇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r>
                        <a:rPr lang="en-US" sz="3600" b="0" i="1" smtClean="0">
                          <a:latin typeface="Cambria Math" charset="0"/>
                        </a:rPr>
                        <m:t>= </m:t>
                      </m:r>
                      <m:d>
                        <m:dPr>
                          <m:begChr m:val="{"/>
                          <m:endChr m:val=""/>
                          <m:ctrlPr>
                            <a:rPr lang="mr-IN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mr-IN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b="0" i="1" smtClean="0">
                                      <a:latin typeface="Cambria Math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3600" b="0" i="1" smtClean="0">
                                      <a:latin typeface="Cambria Math" charset="0"/>
                                    </a:rPr>
                                    <m:t>𝑛</m:t>
                                  </m:r>
                                  <m:r>
                                    <a:rPr lang="en-US" sz="3600" b="0" i="1" smtClean="0">
                                      <a:latin typeface="Cambria Math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sz="3600" b="0" i="1" smtClean="0">
                                  <a:latin typeface="Cambria Math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b="0" i="1" smtClean="0">
                                      <a:latin typeface="Cambria Math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3600" b="0" i="1" smtClean="0">
                                      <a:latin typeface="Cambria Math" charset="0"/>
                                    </a:rPr>
                                    <m:t>𝑛</m:t>
                                  </m:r>
                                  <m:r>
                                    <a:rPr lang="en-US" sz="3600" b="0" i="1" smtClean="0">
                                      <a:latin typeface="Cambria Math" charset="0"/>
                                    </a:rPr>
                                    <m:t>−2</m:t>
                                  </m:r>
                                </m:sub>
                              </m:sSub>
                              <m:r>
                                <a:rPr lang="en-US" sz="3600" b="0" i="1" smtClean="0">
                                  <a:latin typeface="Cambria Math" charset="0"/>
                                </a:rPr>
                                <m:t>+3  </m:t>
                              </m:r>
                              <m:r>
                                <m:rPr>
                                  <m:sty m:val="p"/>
                                </m:rPr>
                                <a:rPr lang="en-US" sz="3600" b="0" i="0" smtClean="0">
                                  <a:latin typeface="Cambria Math" charset="0"/>
                                  <a:ea typeface="Helvetica Neue" charset="0"/>
                                  <a:cs typeface="Helvetica Neue" charset="0"/>
                                </a:rPr>
                                <m:t>if</m:t>
                              </m:r>
                              <m:r>
                                <a:rPr lang="en-US" sz="3600" b="0" i="1" smtClean="0"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sz="3600" b="0" i="1" smtClean="0">
                                  <a:latin typeface="Cambria Math" charset="0"/>
                                </a:rPr>
                                <m:t>𝑛</m:t>
                              </m:r>
                              <m:r>
                                <a:rPr lang="en-US" sz="3600" b="0" i="1" smtClean="0">
                                  <a:latin typeface="Cambria Math" charset="0"/>
                                </a:rPr>
                                <m:t>&gt;1</m:t>
                              </m:r>
                            </m:e>
                            <m:e>
                              <m:r>
                                <a:rPr lang="en-US" sz="3600" b="0" i="1" smtClean="0">
                                  <a:latin typeface="Cambria Math" charset="0"/>
                                </a:rPr>
                                <m:t>2                              </m:t>
                              </m:r>
                              <m:r>
                                <m:rPr>
                                  <m:sty m:val="p"/>
                                </m:rPr>
                                <a:rPr lang="en-US" sz="3600" b="0" i="0" smtClean="0">
                                  <a:latin typeface="Cambria Math" charset="0"/>
                                </a:rPr>
                                <m:t>if</m:t>
                              </m:r>
                              <m:r>
                                <a:rPr lang="en-US" sz="3600" b="0" i="1" smtClean="0"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sz="3600" b="0" i="1" smtClean="0">
                                  <a:latin typeface="Cambria Math" charset="0"/>
                                </a:rPr>
                                <m:t>𝑛</m:t>
                              </m:r>
                              <m:r>
                                <a:rPr lang="en-US" sz="3600" b="0" i="1" smtClean="0">
                                  <a:latin typeface="Cambria Math" charset="0"/>
                                </a:rPr>
                                <m:t>=1</m:t>
                              </m:r>
                            </m:e>
                            <m:e>
                              <m:r>
                                <a:rPr lang="en-US" sz="3600" b="0" i="1" smtClean="0">
                                  <a:latin typeface="Cambria Math" charset="0"/>
                                </a:rPr>
                                <m:t>1                              </m:t>
                              </m:r>
                              <m:r>
                                <m:rPr>
                                  <m:sty m:val="p"/>
                                </m:rPr>
                                <a:rPr lang="en-US" sz="3600" b="0" i="0" smtClean="0">
                                  <a:latin typeface="Cambria Math" charset="0"/>
                                </a:rPr>
                                <m:t>if</m:t>
                              </m:r>
                              <m:r>
                                <a:rPr lang="en-US" sz="3600" b="0" i="1" smtClean="0"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sz="3600" b="0" i="1" smtClean="0">
                                  <a:latin typeface="Cambria Math" charset="0"/>
                                </a:rPr>
                                <m:t>𝑛</m:t>
                              </m:r>
                              <m:r>
                                <a:rPr lang="en-US" sz="3600" b="0" i="1" smtClean="0">
                                  <a:latin typeface="Cambria Math" charset="0"/>
                                </a:rPr>
                                <m:t>=0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2258" y="981636"/>
                <a:ext cx="8202706" cy="1861022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753035" y="3603812"/>
                <a:ext cx="1102210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i="1" dirty="0">
                    <a:latin typeface="Helvetica" charset="0"/>
                    <a:ea typeface="Helvetica" charset="0"/>
                    <a:cs typeface="Helvetica" charset="0"/>
                  </a:rPr>
                  <a:t>With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charset="0"/>
                        <a:ea typeface="Helvetica" charset="0"/>
                        <a:cs typeface="Helvetica" charset="0"/>
                      </a:rPr>
                      <m:t>𝑛</m:t>
                    </m:r>
                    <m:r>
                      <a:rPr lang="en-US" sz="2800" i="1" dirty="0" smtClean="0">
                        <a:latin typeface="Cambria Math" charset="0"/>
                        <a:ea typeface="Helvetica" charset="0"/>
                        <a:cs typeface="Helvetica" charset="0"/>
                      </a:rPr>
                      <m:t> </m:t>
                    </m:r>
                  </m:oMath>
                </a14:m>
                <a:r>
                  <a:rPr lang="en-US" sz="2800" i="1" dirty="0">
                    <a:latin typeface="Helvetica" charset="0"/>
                    <a:ea typeface="Helvetica" charset="0"/>
                    <a:cs typeface="Helvetica" charset="0"/>
                  </a:rPr>
                  <a:t>Algorithm time grows faster than Fibonacci sequence!!!!!</a:t>
                </a: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035" y="3603812"/>
                <a:ext cx="11022106" cy="523220"/>
              </a:xfrm>
              <a:prstGeom prst="rect">
                <a:avLst/>
              </a:prstGeom>
              <a:blipFill rotWithShape="0">
                <a:blip r:embed="rId3"/>
                <a:stretch>
                  <a:fillRect l="-1162" t="-11628" b="-31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124560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38835" y="2259106"/>
            <a:ext cx="9480177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800">
                <a:latin typeface="Helvetica Neue" charset="0"/>
                <a:ea typeface="Helvetica Neue" charset="0"/>
                <a:cs typeface="Helvetica Neue" charset="0"/>
              </a:rPr>
              <a:t>Exponential</a:t>
            </a:r>
            <a:endParaRPr lang="en-US" sz="138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68191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7036" y="1203513"/>
            <a:ext cx="7001435" cy="5251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8662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70093" y="3160059"/>
            <a:ext cx="1102210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i="1" dirty="0">
                <a:latin typeface="Helvetica" charset="0"/>
                <a:ea typeface="Helvetica" charset="0"/>
                <a:cs typeface="Helvetica" charset="0"/>
              </a:rPr>
              <a:t>Let’s analyze this algorithm!</a:t>
            </a:r>
          </a:p>
        </p:txBody>
      </p:sp>
      <p:sp>
        <p:nvSpPr>
          <p:cNvPr id="3" name="TextBox 2"/>
          <p:cNvSpPr txBox="1"/>
          <p:nvPr/>
        </p:nvSpPr>
        <p:spPr>
          <a:xfrm rot="19338265">
            <a:off x="4007225" y="1598808"/>
            <a:ext cx="4114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Handwriting" charset="0"/>
                <a:ea typeface="Lucida Handwriting" charset="0"/>
                <a:cs typeface="Lucida Handwriting" charset="0"/>
              </a:rPr>
              <a:t>Is it correct?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4212451" y="3929500"/>
            <a:ext cx="1949823" cy="0"/>
          </a:xfrm>
          <a:prstGeom prst="line">
            <a:avLst/>
          </a:prstGeom>
          <a:ln w="73025">
            <a:solidFill>
              <a:schemeClr val="accent1">
                <a:alpha val="71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 rot="19338265">
            <a:off x="4492278" y="1752235"/>
            <a:ext cx="4114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Handwriting" charset="0"/>
                <a:ea typeface="Lucida Handwriting" charset="0"/>
                <a:cs typeface="Lucida Handwriting" charset="0"/>
              </a:rPr>
              <a:t>How much time does it take?</a:t>
            </a:r>
          </a:p>
        </p:txBody>
      </p:sp>
      <p:sp>
        <p:nvSpPr>
          <p:cNvPr id="7" name="TextBox 6"/>
          <p:cNvSpPr txBox="1"/>
          <p:nvPr/>
        </p:nvSpPr>
        <p:spPr>
          <a:xfrm rot="19338265">
            <a:off x="5314153" y="1644743"/>
            <a:ext cx="4114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>
                <a:latin typeface="Lucida Handwriting" charset="0"/>
                <a:ea typeface="Lucida Handwriting" charset="0"/>
                <a:cs typeface="Lucida Handwriting" charset="0"/>
              </a:rPr>
              <a:t>Can we do better?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-1370480" y="4948517"/>
                <a:ext cx="8281146" cy="12714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𝐹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</a:rPr>
                        <m:t>= </m:t>
                      </m:r>
                      <m:d>
                        <m:dPr>
                          <m:begChr m:val="{"/>
                          <m:endChr m:val=""/>
                          <m:ctrlPr>
                            <a:rPr lang="mr-I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mr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𝑛</m:t>
                                  </m:r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𝑛</m:t>
                                  </m:r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−2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          </m:t>
                              </m:r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charset="0"/>
                                  <a:ea typeface="Helvetica Neue" charset="0"/>
                                  <a:cs typeface="Helvetica Neue" charset="0"/>
                                </a:rPr>
                                <m:t>if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𝑛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&gt;1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1                              </m:t>
                              </m:r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charset="0"/>
                                </a:rPr>
                                <m:t>if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𝑛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=1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0                              </m:t>
                              </m:r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charset="0"/>
                                </a:rPr>
                                <m:t>if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𝑛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=0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370480" y="4948517"/>
                <a:ext cx="8281146" cy="127143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6357" y="4131147"/>
            <a:ext cx="5093327" cy="242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034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-1531845" y="2541493"/>
                <a:ext cx="8281146" cy="12714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𝐹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</a:rPr>
                        <m:t>= </m:t>
                      </m:r>
                      <m:d>
                        <m:dPr>
                          <m:begChr m:val="{"/>
                          <m:endChr m:val=""/>
                          <m:ctrlPr>
                            <a:rPr lang="mr-I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mr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𝑛</m:t>
                                  </m:r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𝑛</m:t>
                                  </m:r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−2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          </m:t>
                              </m:r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charset="0"/>
                                  <a:ea typeface="Helvetica Neue" charset="0"/>
                                  <a:cs typeface="Helvetica Neue" charset="0"/>
                                </a:rPr>
                                <m:t>if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𝑛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&gt;1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1                              </m:t>
                              </m:r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charset="0"/>
                                </a:rPr>
                                <m:t>if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𝑛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=1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0                              </m:t>
                              </m:r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charset="0"/>
                                </a:rPr>
                                <m:t>if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𝑛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=0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531845" y="2541493"/>
                <a:ext cx="8281146" cy="127143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0476" y="930883"/>
            <a:ext cx="6216650" cy="5455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733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fib1</a:t>
            </a:r>
            <a:r>
              <a:rPr lang="en-US" dirty="0"/>
              <a:t> vs </a:t>
            </a:r>
            <a:r>
              <a:rPr lang="en-US" dirty="0">
                <a:solidFill>
                  <a:srgbClr val="0070C0"/>
                </a:solidFill>
              </a:rPr>
              <a:t>fib2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5567" y="1892860"/>
            <a:ext cx="592086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0475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70093" y="3160059"/>
            <a:ext cx="1102210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i="1" dirty="0">
                <a:latin typeface="Helvetica" charset="0"/>
                <a:ea typeface="Helvetica" charset="0"/>
                <a:cs typeface="Helvetica" charset="0"/>
              </a:rPr>
              <a:t>Let’s analyze this algorithm!</a:t>
            </a:r>
          </a:p>
        </p:txBody>
      </p:sp>
      <p:sp>
        <p:nvSpPr>
          <p:cNvPr id="3" name="TextBox 2"/>
          <p:cNvSpPr txBox="1"/>
          <p:nvPr/>
        </p:nvSpPr>
        <p:spPr>
          <a:xfrm rot="19338265">
            <a:off x="4007225" y="1598808"/>
            <a:ext cx="4114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Handwriting" charset="0"/>
                <a:ea typeface="Lucida Handwriting" charset="0"/>
                <a:cs typeface="Lucida Handwriting" charset="0"/>
              </a:rPr>
              <a:t>Is it correct?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4212451" y="3929500"/>
            <a:ext cx="1949823" cy="0"/>
          </a:xfrm>
          <a:prstGeom prst="line">
            <a:avLst/>
          </a:prstGeom>
          <a:ln w="73025">
            <a:solidFill>
              <a:schemeClr val="accent1">
                <a:alpha val="71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 rot="19338265">
            <a:off x="4492278" y="1752235"/>
            <a:ext cx="4114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Handwriting" charset="0"/>
                <a:ea typeface="Lucida Handwriting" charset="0"/>
                <a:cs typeface="Lucida Handwriting" charset="0"/>
              </a:rPr>
              <a:t>How much time does it take?</a:t>
            </a:r>
          </a:p>
        </p:txBody>
      </p:sp>
      <p:sp>
        <p:nvSpPr>
          <p:cNvPr id="7" name="TextBox 6"/>
          <p:cNvSpPr txBox="1"/>
          <p:nvPr/>
        </p:nvSpPr>
        <p:spPr>
          <a:xfrm rot="19338265">
            <a:off x="5314153" y="1675521"/>
            <a:ext cx="4114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Handwriting" charset="0"/>
                <a:ea typeface="Lucida Handwriting" charset="0"/>
                <a:cs typeface="Lucida Handwriting" charset="0"/>
              </a:rPr>
              <a:t>Can we do better?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-1370480" y="4948517"/>
                <a:ext cx="8281146" cy="12714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𝐹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</a:rPr>
                        <m:t>= </m:t>
                      </m:r>
                      <m:d>
                        <m:dPr>
                          <m:begChr m:val="{"/>
                          <m:endChr m:val=""/>
                          <m:ctrlPr>
                            <a:rPr lang="mr-I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mr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𝑛</m:t>
                                  </m:r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𝑛</m:t>
                                  </m:r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−2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          </m:t>
                              </m:r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charset="0"/>
                                  <a:ea typeface="Helvetica Neue" charset="0"/>
                                  <a:cs typeface="Helvetica Neue" charset="0"/>
                                </a:rPr>
                                <m:t>if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𝑛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&gt;1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1                              </m:t>
                              </m:r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charset="0"/>
                                </a:rPr>
                                <m:t>if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𝑛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=1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0                              </m:t>
                              </m:r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charset="0"/>
                                </a:rPr>
                                <m:t>if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𝑛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=0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370480" y="4948517"/>
                <a:ext cx="8281146" cy="127143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1845" y="3929500"/>
            <a:ext cx="3176606" cy="2787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4124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4374774" y="3070112"/>
                <a:ext cx="820270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𝑇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r>
                        <a:rPr lang="en-US" sz="3600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𝑐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sz="3600" b="0" i="1" smtClean="0">
                          <a:latin typeface="Cambria Math" charset="0"/>
                        </a:rPr>
                        <m:t>∗</m:t>
                      </m:r>
                      <m:r>
                        <a:rPr lang="en-US" sz="3600" b="0" i="1" smtClean="0">
                          <a:latin typeface="Cambria Math" charset="0"/>
                        </a:rPr>
                        <m:t>𝑛</m:t>
                      </m:r>
                      <m:r>
                        <a:rPr lang="en-US" sz="3600" b="0" i="1" smtClean="0">
                          <a:latin typeface="Cambria Math" charset="0"/>
                        </a:rPr>
                        <m:t>=</m:t>
                      </m:r>
                      <m:r>
                        <a:rPr lang="en-US" sz="3600" b="0" i="1" smtClean="0">
                          <a:latin typeface="Cambria Math" charset="0"/>
                        </a:rPr>
                        <m:t>𝑂</m:t>
                      </m:r>
                      <m:r>
                        <a:rPr lang="en-US" sz="3600" b="0" i="1" smtClean="0">
                          <a:latin typeface="Cambria Math" charset="0"/>
                        </a:rPr>
                        <m:t>(</m:t>
                      </m:r>
                      <m:r>
                        <a:rPr lang="en-US" sz="3600" b="0" i="1" smtClean="0">
                          <a:latin typeface="Cambria Math" charset="0"/>
                        </a:rPr>
                        <m:t>𝑛</m:t>
                      </m:r>
                      <m:r>
                        <a:rPr lang="en-US" sz="36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4774" y="3070112"/>
                <a:ext cx="8202706" cy="646331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143" y="1129149"/>
            <a:ext cx="5486032" cy="4814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0492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918012" y="2339788"/>
            <a:ext cx="9480177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800" dirty="0">
                <a:latin typeface="Helvetica Neue" charset="0"/>
                <a:ea typeface="Helvetica Neue" charset="0"/>
                <a:cs typeface="Helvetica Neue" charset="0"/>
              </a:rPr>
              <a:t>Big-O</a:t>
            </a:r>
          </a:p>
        </p:txBody>
      </p:sp>
    </p:spTree>
    <p:extLst>
      <p:ext uri="{BB962C8B-B14F-4D97-AF65-F5344CB8AC3E}">
        <p14:creationId xmlns:p14="http://schemas.microsoft.com/office/powerpoint/2010/main" val="3616351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Asymptotic Notation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Expressing running-time in basic computer steps, as a size of the input</a:t>
                </a:r>
              </a:p>
              <a:p>
                <a:r>
                  <a:rPr lang="en-US" b="1" dirty="0"/>
                  <a:t>Drop the constants</a:t>
                </a:r>
                <a:r>
                  <a:rPr lang="en-US" dirty="0"/>
                  <a:t>: </a:t>
                </a:r>
              </a:p>
              <a:p>
                <a:pPr lvl="1"/>
                <a:r>
                  <a:rPr lang="en-US" dirty="0"/>
                  <a:t>algorithms with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charset="0"/>
                      </a:rPr>
                      <m:t>5</m:t>
                    </m:r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 smtClean="0">
                            <a:latin typeface="Cambria Math" charset="0"/>
                          </a:rPr>
                          <m:t>𝑛</m:t>
                        </m:r>
                      </m:e>
                      <m:sup>
                        <m:r>
                          <a:rPr lang="en-US" i="1" dirty="0" smtClean="0"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running time vs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 smtClean="0">
                            <a:latin typeface="Cambria Math" charset="0"/>
                          </a:rPr>
                          <m:t>𝑛</m:t>
                        </m:r>
                      </m:e>
                      <m:sup>
                        <m:r>
                          <a:rPr lang="en-US" i="1" dirty="0" smtClean="0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b="0" i="1" dirty="0" smtClean="0">
                        <a:latin typeface="Cambria Math" charset="0"/>
                      </a:rPr>
                      <m:t>   </m:t>
                    </m:r>
                  </m:oMath>
                </a14:m>
                <a:endParaRPr lang="en-US" b="1" dirty="0"/>
              </a:p>
              <a:p>
                <a:r>
                  <a:rPr lang="en-US" b="1" dirty="0"/>
                  <a:t>Drop the non-dominant terms</a:t>
                </a:r>
                <a:r>
                  <a:rPr lang="en-US" dirty="0"/>
                  <a:t>: </a:t>
                </a:r>
              </a:p>
              <a:p>
                <a:pPr lvl="1"/>
                <a:r>
                  <a:rPr lang="en-US" dirty="0"/>
                  <a:t>algorithms with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charset="0"/>
                      </a:rPr>
                      <m:t>5</m:t>
                    </m:r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 smtClean="0">
                            <a:latin typeface="Cambria Math" charset="0"/>
                          </a:rPr>
                          <m:t>𝑛</m:t>
                        </m:r>
                      </m:e>
                      <m:sup>
                        <m:r>
                          <a:rPr lang="en-US" i="1" dirty="0" smtClean="0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b="0" i="1" dirty="0" smtClean="0">
                        <a:latin typeface="Cambria Math" charset="0"/>
                      </a:rPr>
                      <m:t>+2</m:t>
                    </m:r>
                    <m:r>
                      <a:rPr lang="en-US" b="0" i="1" dirty="0" smtClean="0">
                        <a:latin typeface="Cambria Math" charset="0"/>
                      </a:rPr>
                      <m:t>𝑛</m:t>
                    </m:r>
                    <m:r>
                      <a:rPr lang="en-US" b="0" i="1" dirty="0" smtClean="0">
                        <a:latin typeface="Cambria Math" charset="0"/>
                      </a:rPr>
                      <m:t>+3</m:t>
                    </m:r>
                  </m:oMath>
                </a14:m>
                <a:r>
                  <a:rPr lang="en-US" dirty="0"/>
                  <a:t> running time vs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𝑛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Big O (asymptotic upper bound), </a:t>
                </a:r>
              </a:p>
              <a:p>
                <a:r>
                  <a:rPr lang="en-US" dirty="0"/>
                  <a:t>Big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</a:rPr>
                      <m:t>Ω</m:t>
                    </m:r>
                  </m:oMath>
                </a14:m>
                <a:r>
                  <a:rPr lang="en-US" b="0" i="0" dirty="0">
                    <a:latin typeface="Cambria Math" charset="0"/>
                  </a:rPr>
                  <a:t> (asymptotic lower bound), </a:t>
                </a:r>
              </a:p>
              <a:p>
                <a:r>
                  <a:rPr lang="en-US" b="0" i="0" dirty="0">
                    <a:latin typeface="Cambria Math" charset="0"/>
                  </a:rPr>
                  <a:t>Big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</a:rPr>
                      <m:t>𝛩</m:t>
                    </m:r>
                  </m:oMath>
                </a14:m>
                <a:r>
                  <a:rPr lang="en-US" dirty="0"/>
                  <a:t> (asymptotic tight bound)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 r="-9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758887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93376" y="3186953"/>
            <a:ext cx="1102210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i="1" dirty="0">
                <a:latin typeface="Helvetica" charset="0"/>
                <a:ea typeface="Helvetica" charset="0"/>
                <a:cs typeface="Helvetica" charset="0"/>
              </a:rPr>
              <a:t>A recipe to solve a computational problem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1398495" y="1911425"/>
            <a:ext cx="4114800" cy="2044969"/>
            <a:chOff x="1398495" y="1911425"/>
            <a:chExt cx="4114800" cy="2044969"/>
          </a:xfrm>
        </p:grpSpPr>
        <p:cxnSp>
          <p:nvCxnSpPr>
            <p:cNvPr id="4" name="Straight Connector 3"/>
            <p:cNvCxnSpPr/>
            <p:nvPr/>
          </p:nvCxnSpPr>
          <p:spPr>
            <a:xfrm>
              <a:off x="1398495" y="3956394"/>
              <a:ext cx="1573305" cy="0"/>
            </a:xfrm>
            <a:prstGeom prst="line">
              <a:avLst/>
            </a:prstGeom>
            <a:ln w="73025">
              <a:solidFill>
                <a:schemeClr val="accent1">
                  <a:alpha val="71000"/>
                </a:schemeClr>
              </a:solidFill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 rot="19338265">
              <a:off x="1398495" y="1911425"/>
              <a:ext cx="41148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Lucida Handwriting" charset="0"/>
                  <a:ea typeface="Lucida Handwriting" charset="0"/>
                  <a:cs typeface="Lucida Handwriting" charset="0"/>
                </a:rPr>
                <a:t>Sequence of computational steps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7700682" y="3956394"/>
            <a:ext cx="4114800" cy="1176528"/>
            <a:chOff x="7748709" y="3956394"/>
            <a:chExt cx="4114800" cy="1176528"/>
          </a:xfrm>
        </p:grpSpPr>
        <p:cxnSp>
          <p:nvCxnSpPr>
            <p:cNvPr id="7" name="Straight Connector 6"/>
            <p:cNvCxnSpPr/>
            <p:nvPr/>
          </p:nvCxnSpPr>
          <p:spPr>
            <a:xfrm>
              <a:off x="8996082" y="3956394"/>
              <a:ext cx="2501153" cy="0"/>
            </a:xfrm>
            <a:prstGeom prst="line">
              <a:avLst/>
            </a:prstGeom>
            <a:ln w="73025">
              <a:solidFill>
                <a:schemeClr val="accent1">
                  <a:alpha val="71000"/>
                </a:schemeClr>
              </a:solidFill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 rot="19338265">
              <a:off x="7748709" y="4794368"/>
              <a:ext cx="41148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Lucida Handwriting" charset="0"/>
                  <a:ea typeface="Lucida Handwriting" charset="0"/>
                  <a:cs typeface="Lucida Handwriting" charset="0"/>
                </a:rPr>
                <a:t>Input to output specification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25069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513168" y="3088621"/>
            <a:ext cx="1102210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i="1">
                <a:latin typeface="Helvetica" charset="0"/>
                <a:ea typeface="Helvetica" charset="0"/>
                <a:cs typeface="Helvetica" charset="0"/>
              </a:rPr>
              <a:t>Examples</a:t>
            </a:r>
            <a:endParaRPr lang="en-US" sz="4400" i="1" dirty="0"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27933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8300" y="2070100"/>
            <a:ext cx="6362700" cy="27051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803649" y="5471209"/>
            <a:ext cx="58404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O(1) </a:t>
            </a:r>
            <a:r>
              <a:rPr lang="en-US" sz="36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or constant- time</a:t>
            </a:r>
            <a:endParaRPr lang="en-US" sz="3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78341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1536700"/>
            <a:ext cx="7112000" cy="3784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811587" y="5685521"/>
            <a:ext cx="58404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O(n) </a:t>
            </a:r>
            <a:r>
              <a:rPr lang="en-US" sz="36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or linear- </a:t>
            </a:r>
            <a:r>
              <a:rPr 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1829692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3462" y="712787"/>
            <a:ext cx="7340600" cy="4318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4003675" y="5528359"/>
                <a:ext cx="416877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O(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600" b="0" i="1" dirty="0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600" i="1" dirty="0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charset="0"/>
                          </a:rPr>
                          <m:t>𝑛</m:t>
                        </m:r>
                      </m:e>
                      <m:sup>
                        <m:r>
                          <a:rPr lang="en-US" sz="3600" b="0" i="1" dirty="0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36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) or quadratic</a:t>
                </a: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3675" y="5528359"/>
                <a:ext cx="4168776" cy="646331"/>
              </a:xfrm>
              <a:prstGeom prst="rect">
                <a:avLst/>
              </a:prstGeom>
              <a:blipFill rotWithShape="0">
                <a:blip r:embed="rId3"/>
                <a:stretch>
                  <a:fillRect l="-4825" t="-16038" b="-405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64011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2038" y="447675"/>
            <a:ext cx="7442200" cy="48641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4003675" y="5528359"/>
                <a:ext cx="416877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O(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600" b="0" i="1" dirty="0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600" i="1" dirty="0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charset="0"/>
                          </a:rPr>
                          <m:t>𝑛</m:t>
                        </m:r>
                      </m:e>
                      <m:sup>
                        <m:r>
                          <a:rPr lang="en-US" sz="3600" b="0" i="1" dirty="0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sz="36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) or cubic</a:t>
                </a: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3675" y="5528359"/>
                <a:ext cx="4168776" cy="646331"/>
              </a:xfrm>
              <a:prstGeom prst="rect">
                <a:avLst/>
              </a:prstGeom>
              <a:blipFill rotWithShape="0">
                <a:blip r:embed="rId3"/>
                <a:stretch>
                  <a:fillRect l="-4825" t="-16038" b="-405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64385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7325" y="457200"/>
            <a:ext cx="6896100" cy="45593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4003675" y="5528359"/>
                <a:ext cx="416877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O(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3600" b="0" i="1" dirty="0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600" b="0" i="0" dirty="0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charset="0"/>
                          </a:rPr>
                          <m:t>lg</m:t>
                        </m:r>
                      </m:fName>
                      <m:e>
                        <m:r>
                          <a:rPr lang="en-US" sz="3600" b="0" i="1" dirty="0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charset="0"/>
                          </a:rPr>
                          <m:t>𝑛</m:t>
                        </m:r>
                      </m:e>
                    </m:func>
                  </m:oMath>
                </a14:m>
                <a:r>
                  <a:rPr lang="en-US" sz="36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) or logarithmic</a:t>
                </a: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3675" y="5528359"/>
                <a:ext cx="4168776" cy="646331"/>
              </a:xfrm>
              <a:prstGeom prst="rect">
                <a:avLst/>
              </a:prstGeom>
              <a:blipFill rotWithShape="0">
                <a:blip r:embed="rId3"/>
                <a:stretch>
                  <a:fillRect l="-4825" t="-16981" r="-4971" b="-396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14144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727113" y="3128963"/>
            <a:ext cx="657225" cy="6143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3" name="Rectangle 2"/>
          <p:cNvSpPr/>
          <p:nvPr/>
        </p:nvSpPr>
        <p:spPr>
          <a:xfrm>
            <a:off x="4365288" y="3124201"/>
            <a:ext cx="657225" cy="6143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4" name="Rectangle 3"/>
          <p:cNvSpPr/>
          <p:nvPr/>
        </p:nvSpPr>
        <p:spPr>
          <a:xfrm>
            <a:off x="5655925" y="3124201"/>
            <a:ext cx="657225" cy="6143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5" name="Rectangle 4"/>
          <p:cNvSpPr/>
          <p:nvPr/>
        </p:nvSpPr>
        <p:spPr>
          <a:xfrm>
            <a:off x="5017750" y="3124201"/>
            <a:ext cx="657225" cy="6143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6" name="Rectangle 5"/>
          <p:cNvSpPr/>
          <p:nvPr/>
        </p:nvSpPr>
        <p:spPr>
          <a:xfrm>
            <a:off x="7670461" y="3124201"/>
            <a:ext cx="657225" cy="6143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998949" y="3124201"/>
            <a:ext cx="657225" cy="6143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327437" y="3124201"/>
            <a:ext cx="657225" cy="6143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/>
              <p:cNvSpPr txBox="1"/>
              <p:nvPr/>
            </p:nvSpPr>
            <p:spPr>
              <a:xfrm>
                <a:off x="2841288" y="3124201"/>
                <a:ext cx="58578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dirty="0" smtClean="0">
                          <a:latin typeface="Cambria Math" charset="0"/>
                        </a:rPr>
                        <m:t>𝐴</m:t>
                      </m:r>
                      <m:r>
                        <a:rPr lang="en-US" sz="3200" b="0" i="1" dirty="0" smtClean="0">
                          <a:latin typeface="Cambria Math" charset="0"/>
                        </a:rPr>
                        <m:t>: 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1288" y="3124201"/>
                <a:ext cx="585788" cy="584775"/>
              </a:xfrm>
              <a:prstGeom prst="rect">
                <a:avLst/>
              </a:prstGeom>
              <a:blipFill>
                <a:blip r:embed="rId2"/>
                <a:stretch>
                  <a:fillRect l="-8511" r="-27660" b="-212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/>
          <p:cNvSpPr txBox="1"/>
          <p:nvPr/>
        </p:nvSpPr>
        <p:spPr>
          <a:xfrm>
            <a:off x="5798800" y="4319587"/>
            <a:ext cx="671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top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5984537" y="3857625"/>
            <a:ext cx="0" cy="34290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0">
            <a:extLst>
              <a:ext uri="{FF2B5EF4-FFF2-40B4-BE49-F238E27FC236}">
                <a16:creationId xmlns:a16="http://schemas.microsoft.com/office/drawing/2014/main" id="{2D82BF3E-2509-9648-A5B5-B3CDF805DC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List, Stack, and Queues: Insert and Delete</a:t>
            </a:r>
          </a:p>
        </p:txBody>
      </p:sp>
    </p:spTree>
    <p:extLst>
      <p:ext uri="{BB962C8B-B14F-4D97-AF65-F5344CB8AC3E}">
        <p14:creationId xmlns:p14="http://schemas.microsoft.com/office/powerpoint/2010/main" val="171564635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576387" y="2953047"/>
            <a:ext cx="863917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000000"/>
                </a:solidFill>
                <a:latin typeface="Verdana" charset="0"/>
              </a:rPr>
              <a:t>https://</a:t>
            </a:r>
            <a:r>
              <a:rPr lang="en-US" sz="3200" b="1" dirty="0" err="1">
                <a:solidFill>
                  <a:srgbClr val="000000"/>
                </a:solidFill>
                <a:latin typeface="Verdana" charset="0"/>
              </a:rPr>
              <a:t>tinyurl.com</a:t>
            </a:r>
            <a:r>
              <a:rPr lang="en-US" sz="3200" b="1" dirty="0">
                <a:solidFill>
                  <a:srgbClr val="000000"/>
                </a:solidFill>
                <a:latin typeface="Verdana" charset="0"/>
              </a:rPr>
              <a:t>/csci2270-100</a:t>
            </a:r>
            <a:endParaRPr lang="en-US" sz="3200" dirty="0">
              <a:solidFill>
                <a:srgbClr val="000000"/>
              </a:solidFill>
              <a:latin typeface="Verdana" charset="0"/>
            </a:endParaRPr>
          </a:p>
          <a:p>
            <a:br>
              <a:rPr lang="en-US" sz="3200" dirty="0"/>
            </a:b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94568434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062" y="1872009"/>
            <a:ext cx="11315700" cy="3448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407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770093" y="3160059"/>
            <a:ext cx="1102210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i="1" dirty="0">
                <a:latin typeface="Helvetica" charset="0"/>
                <a:ea typeface="Helvetica" charset="0"/>
                <a:cs typeface="Helvetica" charset="0"/>
              </a:rPr>
              <a:t>A recipe for automation</a:t>
            </a:r>
          </a:p>
        </p:txBody>
      </p:sp>
    </p:spTree>
    <p:extLst>
      <p:ext uri="{BB962C8B-B14F-4D97-AF65-F5344CB8AC3E}">
        <p14:creationId xmlns:p14="http://schemas.microsoft.com/office/powerpoint/2010/main" val="13804255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74812"/>
            <a:ext cx="12532659" cy="8389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5668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0112" y="953813"/>
            <a:ext cx="3036794" cy="386023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600199" y="5513294"/>
            <a:ext cx="9762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Johannes Gutenberg introduced mechanical movable type printing to Europe in 1448 </a:t>
            </a:r>
          </a:p>
        </p:txBody>
      </p:sp>
    </p:spTree>
    <p:extLst>
      <p:ext uri="{BB962C8B-B14F-4D97-AF65-F5344CB8AC3E}">
        <p14:creationId xmlns:p14="http://schemas.microsoft.com/office/powerpoint/2010/main" val="1780958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88459" y="2864223"/>
            <a:ext cx="91708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latin typeface="Helvetica Neue" charset="0"/>
                <a:ea typeface="Helvetica Neue" charset="0"/>
                <a:cs typeface="Helvetica Neue" charset="0"/>
              </a:rPr>
              <a:t>MCDXLVII + DCCCXII</a:t>
            </a:r>
            <a:endParaRPr lang="en-US" sz="138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94863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4853" y="711947"/>
            <a:ext cx="6114676" cy="458867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595281" y="5836023"/>
            <a:ext cx="9762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Helvetica Neue" charset="0"/>
                <a:ea typeface="Helvetica Neue" charset="0"/>
                <a:cs typeface="Helvetica Neue" charset="0"/>
              </a:rPr>
              <a:t>The oldest inscription </a:t>
            </a:r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with decimal system, c. 850 AD, Gwalior, India</a:t>
            </a:r>
          </a:p>
        </p:txBody>
      </p:sp>
    </p:spTree>
    <p:extLst>
      <p:ext uri="{BB962C8B-B14F-4D97-AF65-F5344CB8AC3E}">
        <p14:creationId xmlns:p14="http://schemas.microsoft.com/office/powerpoint/2010/main" val="9387279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657600" y="2877670"/>
            <a:ext cx="87540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latin typeface="Helvetica Neue" charset="0"/>
                <a:ea typeface="Helvetica Neue" charset="0"/>
                <a:cs typeface="Helvetica Neue" charset="0"/>
              </a:rPr>
              <a:t>1448 + 812</a:t>
            </a:r>
            <a:endParaRPr lang="en-US" sz="138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3260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2862</TotalTime>
  <Words>432</Words>
  <Application>Microsoft Macintosh PowerPoint</Application>
  <PresentationFormat>Widescreen</PresentationFormat>
  <Paragraphs>85</Paragraphs>
  <Slides>38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7" baseType="lpstr">
      <vt:lpstr>Arial</vt:lpstr>
      <vt:lpstr>Calibri</vt:lpstr>
      <vt:lpstr>Calibri Light</vt:lpstr>
      <vt:lpstr>Cambria Math</vt:lpstr>
      <vt:lpstr>Helvetica</vt:lpstr>
      <vt:lpstr>Helvetica Neue</vt:lpstr>
      <vt:lpstr>Lucida Handwriting</vt:lpstr>
      <vt:lpstr>Verdana</vt:lpstr>
      <vt:lpstr>Office Theme</vt:lpstr>
      <vt:lpstr>CSCI 2270: Data Structures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fib1 vs fib2</vt:lpstr>
      <vt:lpstr>PowerPoint Presentation</vt:lpstr>
      <vt:lpstr>PowerPoint Presentation</vt:lpstr>
      <vt:lpstr>PowerPoint Presentation</vt:lpstr>
      <vt:lpstr>Asymptotic Notation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List, Stack, and Queues: Insert and Delete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CSCI 3434: Theory of Computation</dc:title>
  <dc:creator>ashutosh</dc:creator>
  <cp:lastModifiedBy>Ashutosh Trivedi</cp:lastModifiedBy>
  <cp:revision>855</cp:revision>
  <dcterms:created xsi:type="dcterms:W3CDTF">2016-08-23T03:27:08Z</dcterms:created>
  <dcterms:modified xsi:type="dcterms:W3CDTF">2019-02-11T16:51:37Z</dcterms:modified>
</cp:coreProperties>
</file>